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689" r:id="rId2"/>
  </p:sldMasterIdLst>
  <p:notesMasterIdLst>
    <p:notesMasterId r:id="rId12"/>
  </p:notesMasterIdLst>
  <p:sldIdLst>
    <p:sldId id="27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3077AD"/>
    <a:srgbClr val="058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598" autoAdjust="0"/>
  </p:normalViewPr>
  <p:slideViewPr>
    <p:cSldViewPr snapToGrid="0" snapToObjects="1">
      <p:cViewPr varScale="1">
        <p:scale>
          <a:sx n="84" d="100"/>
          <a:sy n="84" d="100"/>
        </p:scale>
        <p:origin x="15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62BE-812A-4571-A12C-508F9F0C8B68}" type="datetimeFigureOut">
              <a:rPr lang="en-GB" smtClean="0"/>
              <a:pPr/>
              <a:t>28/11/2016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39F7-5073-4904-8123-DB2E20D227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466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72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72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55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65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808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853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045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64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387600" y="1913467"/>
            <a:ext cx="4445001" cy="46166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wrap="square" rIns="45720" anchor="t">
            <a:spAutoFit/>
          </a:bodyPr>
          <a:lstStyle>
            <a:lvl1pPr algn="ctr">
              <a:defRPr lang="en-US" sz="2400" b="1" cap="none" baseline="0" dirty="0">
                <a:ln w="5000" cmpd="sng">
                  <a:noFill/>
                  <a:prstDash val="solid"/>
                </a:ln>
                <a:solidFill>
                  <a:srgbClr val="3077AD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446867" y="2487505"/>
            <a:ext cx="4326467" cy="374814"/>
          </a:xfrm>
        </p:spPr>
        <p:txBody>
          <a:bodyPr tIns="0" rIns="45720" bIns="0" anchor="b">
            <a:normAutofit/>
          </a:bodyPr>
          <a:lstStyle>
            <a:lvl1pPr marL="0" indent="0" algn="ctr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05130"/>
            <a:ext cx="2133600" cy="365125"/>
          </a:xfrm>
        </p:spPr>
        <p:txBody>
          <a:bodyPr/>
          <a:lstStyle>
            <a:lvl1pPr>
              <a:defRPr sz="900"/>
            </a:lvl1pPr>
          </a:lstStyle>
          <a:p>
            <a:fld id="{DE91E856-B17B-AC4B-9E60-DB79FCCD9E0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11/28/2016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05130"/>
            <a:ext cx="2895600" cy="365125"/>
          </a:xfrm>
        </p:spPr>
        <p:txBody>
          <a:bodyPr/>
          <a:lstStyle>
            <a:lvl1pPr>
              <a:defRPr sz="900"/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05130"/>
            <a:ext cx="762000" cy="365125"/>
          </a:xfrm>
        </p:spPr>
        <p:txBody>
          <a:bodyPr/>
          <a:lstStyle>
            <a:lvl1pPr>
              <a:defRPr sz="900"/>
            </a:lvl1pPr>
          </a:lstStyle>
          <a:p>
            <a:fld id="{73CCE8B3-F2E0-4942-8F34-4FA0BD2A304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defTabSz="914400">
              <a:spcBef>
                <a:spcPct val="0"/>
              </a:spcBef>
              <a:defRPr/>
            </a:pPr>
            <a:r>
              <a:rPr lang="en-US" sz="2500" b="1">
                <a:solidFill>
                  <a:srgbClr val="3077AD"/>
                </a:solidFill>
                <a:cs typeface="Arial"/>
              </a:rPr>
              <a:t>Click to edit Master title style</a:t>
            </a:r>
          </a:p>
        </p:txBody>
      </p:sp>
      <p:sp>
        <p:nvSpPr>
          <p:cNvPr id="6" name="Subtitle 16"/>
          <p:cNvSpPr txBox="1">
            <a:spLocks/>
          </p:cNvSpPr>
          <p:nvPr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defTabSz="914400">
              <a:spcBef>
                <a:spcPct val="20000"/>
              </a:spcBef>
              <a:buClr>
                <a:srgbClr val="1982C8"/>
              </a:buClr>
              <a:buSzPct val="80000"/>
              <a:buFont typeface="Wingdings" charset="2"/>
              <a:buNone/>
              <a:defRPr/>
            </a:pPr>
            <a:r>
              <a:rPr lang="en-US" sz="1800">
                <a:cs typeface="Arial"/>
              </a:rP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217659"/>
      </p:ext>
    </p:extLst>
  </p:cSld>
  <p:clrMapOvr>
    <a:masterClrMapping/>
  </p:clrMapOvr>
  <p:transition spd="slow" advClick="0" advTm="1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FDD0A2C9-9004-7A4D-86E1-CC3BF01901C1}" type="datetimeFigureOut">
              <a:rPr lang="en-US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3077AD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</a:p>
        </p:txBody>
      </p:sp>
      <p:sp>
        <p:nvSpPr>
          <p:cNvPr id="9" name="Subtitle 16"/>
          <p:cNvSpPr txBox="1">
            <a:spLocks/>
          </p:cNvSpPr>
          <p:nvPr userDrawn="1"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0677"/>
            <a:ext cx="6629400" cy="1826363"/>
          </a:xfrm>
          <a:prstGeom prst="rect">
            <a:avLst/>
          </a:prstGeom>
        </p:spPr>
        <p:txBody>
          <a:bodyPr tIns="0" bIns="0" anchor="t"/>
          <a:lstStyle>
            <a:lvl1pPr algn="l">
              <a:buNone/>
              <a:defRPr sz="3600" b="1" cap="none" baseline="0">
                <a:ln w="5000" cmpd="sng">
                  <a:noFill/>
                  <a:prstDash val="solid"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264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bg1">
                    <a:lumMod val="85000"/>
                    <a:lumOff val="15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6663"/>
            <a:ext cx="2133600" cy="365125"/>
          </a:xfrm>
        </p:spPr>
        <p:txBody>
          <a:bodyPr/>
          <a:lstStyle>
            <a:lvl1pPr>
              <a:defRPr sz="900"/>
            </a:lvl1pPr>
          </a:lstStyle>
          <a:p>
            <a:fld id="{FDD0A2C9-9004-7A4D-86E1-CC3BF01901C1}" type="datetimeFigureOut">
              <a:rPr lang="en-US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96663"/>
            <a:ext cx="2895600" cy="365125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396663"/>
            <a:ext cx="762000" cy="365125"/>
          </a:xfrm>
        </p:spPr>
        <p:txBody>
          <a:bodyPr/>
          <a:lstStyle>
            <a:lvl1pPr>
              <a:defRPr sz="900"/>
            </a:lvl1pPr>
          </a:lstStyle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3077AD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</a:p>
        </p:txBody>
      </p:sp>
      <p:sp>
        <p:nvSpPr>
          <p:cNvPr id="10" name="Subtitle 16"/>
          <p:cNvSpPr txBox="1">
            <a:spLocks/>
          </p:cNvSpPr>
          <p:nvPr userDrawn="1"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subtitle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/>
          </a:bodyPr>
          <a:lstStyle>
            <a:lvl1pPr>
              <a:defRPr sz="20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>
            <a:normAutofit/>
          </a:bodyPr>
          <a:lstStyle>
            <a:lvl1pPr>
              <a:defRPr sz="22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6663"/>
            <a:ext cx="2133600" cy="365125"/>
          </a:xfrm>
        </p:spPr>
        <p:txBody>
          <a:bodyPr/>
          <a:lstStyle>
            <a:lvl1pPr>
              <a:defRPr sz="900" i="0"/>
            </a:lvl1pPr>
          </a:lstStyle>
          <a:p>
            <a:fld id="{FDD0A2C9-9004-7A4D-86E1-CC3BF01901C1}" type="datetimeFigureOut">
              <a:rPr lang="en-US"/>
              <a:pPr/>
              <a:t>11/28/2016</a:t>
            </a:fld>
            <a:endParaRPr lang="en-US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153400" y="6396663"/>
            <a:ext cx="762000" cy="365125"/>
          </a:xfrm>
        </p:spPr>
        <p:txBody>
          <a:bodyPr/>
          <a:lstStyle>
            <a:lvl1pPr>
              <a:defRPr sz="900" i="0"/>
            </a:lvl1pPr>
          </a:lstStyle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396663"/>
            <a:ext cx="2895600" cy="365125"/>
          </a:xfrm>
        </p:spPr>
        <p:txBody>
          <a:bodyPr/>
          <a:lstStyle>
            <a:lvl1pPr>
              <a:defRPr sz="900" i="0"/>
            </a:lvl1pPr>
          </a:lstStyle>
          <a:p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3077AD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</a:p>
        </p:txBody>
      </p:sp>
      <p:sp>
        <p:nvSpPr>
          <p:cNvPr id="14" name="Subtitle 16"/>
          <p:cNvSpPr txBox="1">
            <a:spLocks/>
          </p:cNvSpPr>
          <p:nvPr userDrawn="1"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05130"/>
            <a:ext cx="2133600" cy="365125"/>
          </a:xfrm>
        </p:spPr>
        <p:txBody>
          <a:bodyPr/>
          <a:lstStyle>
            <a:lvl1pPr>
              <a:defRPr sz="900"/>
            </a:lvl1pPr>
          </a:lstStyle>
          <a:p>
            <a:fld id="{FDD0A2C9-9004-7A4D-86E1-CC3BF01901C1}" type="datetimeFigureOut">
              <a:rPr lang="en-US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05130"/>
            <a:ext cx="2895600" cy="365125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05130"/>
            <a:ext cx="762000" cy="365125"/>
          </a:xfrm>
        </p:spPr>
        <p:txBody>
          <a:bodyPr/>
          <a:lstStyle>
            <a:lvl1pPr>
              <a:defRPr sz="900"/>
            </a:lvl1pPr>
          </a:lstStyle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3077AD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</a:p>
        </p:txBody>
      </p:sp>
      <p:sp>
        <p:nvSpPr>
          <p:cNvPr id="6" name="Subtitle 16"/>
          <p:cNvSpPr txBox="1">
            <a:spLocks/>
          </p:cNvSpPr>
          <p:nvPr userDrawn="1"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387600" y="1913467"/>
            <a:ext cx="4445001" cy="46166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wrap="square" rIns="45720" anchor="t">
            <a:spAutoFit/>
          </a:bodyPr>
          <a:lstStyle>
            <a:lvl1pPr algn="ctr">
              <a:defRPr lang="en-US" sz="2400" b="1" cap="none" baseline="0" dirty="0">
                <a:ln w="5000" cmpd="sng">
                  <a:noFill/>
                  <a:prstDash val="solid"/>
                </a:ln>
                <a:solidFill>
                  <a:srgbClr val="3077AD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446867" y="2487505"/>
            <a:ext cx="4326467" cy="374814"/>
          </a:xfrm>
        </p:spPr>
        <p:txBody>
          <a:bodyPr tIns="0" rIns="45720" bIns="0" anchor="b">
            <a:normAutofit/>
          </a:bodyPr>
          <a:lstStyle>
            <a:lvl1pPr marL="0" indent="0" algn="ctr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4258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DE91E856-B17B-AC4B-9E60-DB79FCCD9E0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11/28/2016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73CCE8B3-F2E0-4942-8F34-4FA0BD2A304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defTabSz="914400">
              <a:spcBef>
                <a:spcPct val="0"/>
              </a:spcBef>
              <a:defRPr/>
            </a:pPr>
            <a:r>
              <a:rPr lang="en-US" sz="2500" b="1" dirty="0">
                <a:solidFill>
                  <a:srgbClr val="3077AD"/>
                </a:solidFill>
                <a:cs typeface="Arial"/>
              </a:rPr>
              <a:t>Click to edit Master title style</a:t>
            </a:r>
          </a:p>
        </p:txBody>
      </p:sp>
      <p:sp>
        <p:nvSpPr>
          <p:cNvPr id="9" name="Subtitle 16"/>
          <p:cNvSpPr txBox="1">
            <a:spLocks/>
          </p:cNvSpPr>
          <p:nvPr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defTabSz="914400">
              <a:spcBef>
                <a:spcPct val="20000"/>
              </a:spcBef>
              <a:buClr>
                <a:srgbClr val="1982C8"/>
              </a:buClr>
              <a:buSzPct val="80000"/>
              <a:buFont typeface="Wingdings" charset="2"/>
              <a:buNone/>
              <a:defRPr/>
            </a:pPr>
            <a:r>
              <a:rPr lang="en-US" sz="1800" dirty="0">
                <a:cs typeface="Arial"/>
              </a:rP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07985687"/>
      </p:ext>
    </p:extLst>
  </p:cSld>
  <p:clrMapOvr>
    <a:masterClrMapping/>
  </p:clrMapOvr>
  <p:transition spd="slow" advClick="0" advTm="1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0677"/>
            <a:ext cx="6629400" cy="1826363"/>
          </a:xfrm>
          <a:prstGeom prst="rect">
            <a:avLst/>
          </a:prstGeom>
        </p:spPr>
        <p:txBody>
          <a:bodyPr tIns="0" bIns="0" anchor="t"/>
          <a:lstStyle>
            <a:lvl1pPr algn="l">
              <a:buNone/>
              <a:defRPr sz="3600" b="1" cap="none" baseline="0">
                <a:ln w="5000" cmpd="sng">
                  <a:noFill/>
                  <a:prstDash val="solid"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264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bg1">
                    <a:lumMod val="85000"/>
                    <a:lumOff val="15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6663"/>
            <a:ext cx="2133600" cy="365125"/>
          </a:xfrm>
        </p:spPr>
        <p:txBody>
          <a:bodyPr/>
          <a:lstStyle>
            <a:lvl1pPr>
              <a:defRPr sz="900"/>
            </a:lvl1pPr>
          </a:lstStyle>
          <a:p>
            <a:fld id="{DE91E856-B17B-AC4B-9E60-DB79FCCD9E0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11/28/2016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96663"/>
            <a:ext cx="2895600" cy="365125"/>
          </a:xfrm>
        </p:spPr>
        <p:txBody>
          <a:bodyPr/>
          <a:lstStyle>
            <a:lvl1pPr>
              <a:defRPr sz="900"/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396663"/>
            <a:ext cx="762000" cy="365125"/>
          </a:xfrm>
        </p:spPr>
        <p:txBody>
          <a:bodyPr/>
          <a:lstStyle>
            <a:lvl1pPr>
              <a:defRPr sz="900"/>
            </a:lvl1pPr>
          </a:lstStyle>
          <a:p>
            <a:fld id="{73CCE8B3-F2E0-4942-8F34-4FA0BD2A304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defTabSz="914400">
              <a:spcBef>
                <a:spcPct val="0"/>
              </a:spcBef>
              <a:defRPr/>
            </a:pPr>
            <a:r>
              <a:rPr lang="en-US" sz="2500" b="1">
                <a:solidFill>
                  <a:srgbClr val="3077AD"/>
                </a:solidFill>
                <a:cs typeface="Arial"/>
              </a:rPr>
              <a:t>Click to edit Master title style</a:t>
            </a:r>
          </a:p>
        </p:txBody>
      </p:sp>
      <p:sp>
        <p:nvSpPr>
          <p:cNvPr id="10" name="Subtitle 16"/>
          <p:cNvSpPr txBox="1">
            <a:spLocks/>
          </p:cNvSpPr>
          <p:nvPr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defTabSz="914400">
              <a:spcBef>
                <a:spcPct val="20000"/>
              </a:spcBef>
              <a:buClr>
                <a:srgbClr val="1982C8"/>
              </a:buClr>
              <a:buSzPct val="80000"/>
              <a:buFont typeface="Wingdings" charset="2"/>
              <a:buNone/>
              <a:defRPr/>
            </a:pPr>
            <a:r>
              <a:rPr lang="en-US" sz="1800">
                <a:cs typeface="Arial"/>
              </a:rP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2004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/>
          </a:bodyPr>
          <a:lstStyle>
            <a:lvl1pPr>
              <a:defRPr sz="20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>
            <a:normAutofit/>
          </a:bodyPr>
          <a:lstStyle>
            <a:lvl1pPr>
              <a:defRPr sz="22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6663"/>
            <a:ext cx="2133600" cy="365125"/>
          </a:xfrm>
        </p:spPr>
        <p:txBody>
          <a:bodyPr/>
          <a:lstStyle>
            <a:lvl1pPr>
              <a:defRPr sz="900" i="0"/>
            </a:lvl1pPr>
          </a:lstStyle>
          <a:p>
            <a:fld id="{DE91E856-B17B-AC4B-9E60-DB79FCCD9E0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11/28/2016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153400" y="6396663"/>
            <a:ext cx="762000" cy="365125"/>
          </a:xfrm>
        </p:spPr>
        <p:txBody>
          <a:bodyPr/>
          <a:lstStyle>
            <a:lvl1pPr>
              <a:defRPr sz="900" i="0"/>
            </a:lvl1pPr>
          </a:lstStyle>
          <a:p>
            <a:fld id="{73CCE8B3-F2E0-4942-8F34-4FA0BD2A304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396663"/>
            <a:ext cx="2895600" cy="365125"/>
          </a:xfrm>
        </p:spPr>
        <p:txBody>
          <a:bodyPr/>
          <a:lstStyle>
            <a:lvl1pPr>
              <a:defRPr sz="900" i="0"/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defTabSz="914400">
              <a:spcBef>
                <a:spcPct val="0"/>
              </a:spcBef>
              <a:defRPr/>
            </a:pPr>
            <a:r>
              <a:rPr lang="en-US" sz="2500" b="1">
                <a:solidFill>
                  <a:srgbClr val="3077AD"/>
                </a:solidFill>
                <a:cs typeface="Arial"/>
              </a:rPr>
              <a:t>Click to edit Master title style</a:t>
            </a:r>
          </a:p>
        </p:txBody>
      </p:sp>
      <p:sp>
        <p:nvSpPr>
          <p:cNvPr id="14" name="Subtitle 16"/>
          <p:cNvSpPr txBox="1">
            <a:spLocks/>
          </p:cNvSpPr>
          <p:nvPr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defTabSz="914400">
              <a:spcBef>
                <a:spcPct val="20000"/>
              </a:spcBef>
              <a:buClr>
                <a:srgbClr val="1982C8"/>
              </a:buClr>
              <a:buSzPct val="80000"/>
              <a:buFont typeface="Wingdings" charset="2"/>
              <a:buNone/>
              <a:defRPr/>
            </a:pPr>
            <a:r>
              <a:rPr lang="en-US" sz="1800">
                <a:cs typeface="Arial"/>
              </a:rP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07766448"/>
      </p:ext>
    </p:extLst>
  </p:cSld>
  <p:clrMapOvr>
    <a:masterClrMapping/>
  </p:clrMapOvr>
  <p:transition spd="slow" advClick="0" advTm="1200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05130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9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D0A2C9-9004-7A4D-86E1-CC3BF01901C1}" type="datetimeFigureOut">
              <a:rPr lang="en-US"/>
              <a:pPr/>
              <a:t>11/28/2016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05130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9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0513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3077AD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</a:p>
        </p:txBody>
      </p:sp>
      <p:sp>
        <p:nvSpPr>
          <p:cNvPr id="20" name="Subtitle 16"/>
          <p:cNvSpPr txBox="1">
            <a:spLocks/>
          </p:cNvSpPr>
          <p:nvPr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subtitle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8" r:id="rId5"/>
  </p:sldLayoutIdLst>
  <p:txStyles>
    <p:titleStyle>
      <a:lvl1pPr algn="l" rtl="0" eaLnBrk="1" latinLnBrk="0" hangingPunct="1">
        <a:spcBef>
          <a:spcPct val="0"/>
        </a:spcBef>
        <a:buNone/>
        <a:defRPr kumimoji="0" sz="2500" b="1" kern="1200">
          <a:solidFill>
            <a:srgbClr val="3077AD"/>
          </a:solidFill>
          <a:latin typeface="Arial"/>
          <a:ea typeface="+mj-ea"/>
          <a:cs typeface="Arial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" charset="2"/>
        <a:buChar char="§"/>
        <a:defRPr kumimoji="0" sz="28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" charset="2"/>
        <a:buChar char="§"/>
        <a:defRPr kumimoji="0" sz="24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Wingdings" charset="2"/>
        <a:buChar char="§"/>
        <a:defRPr kumimoji="0" sz="20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" charset="2"/>
        <a:buChar char="§"/>
        <a:defRPr kumimoji="0" sz="18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charset="2"/>
        <a:buChar char="§"/>
        <a:defRPr kumimoji="0" sz="18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05130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9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91E856-B17B-AC4B-9E60-DB79FCCD9E0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11/28/2016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05130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9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0513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CCE8B3-F2E0-4942-8F34-4FA0BD2A3044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Subtitle 16"/>
          <p:cNvSpPr txBox="1">
            <a:spLocks/>
          </p:cNvSpPr>
          <p:nvPr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defTabSz="914400">
              <a:spcBef>
                <a:spcPct val="20000"/>
              </a:spcBef>
              <a:buClr>
                <a:srgbClr val="1982C8"/>
              </a:buClr>
              <a:buSzPct val="80000"/>
              <a:buFont typeface="Wingdings" charset="2"/>
              <a:buNone/>
              <a:defRPr/>
            </a:pPr>
            <a:endParaRPr lang="en-US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7701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</p:sldLayoutIdLst>
  <p:transition spd="slow" advClick="0" advTm="12000"/>
  <p:txStyles>
    <p:titleStyle>
      <a:lvl1pPr algn="l" rtl="0" eaLnBrk="1" latinLnBrk="0" hangingPunct="1">
        <a:spcBef>
          <a:spcPct val="0"/>
        </a:spcBef>
        <a:buNone/>
        <a:defRPr kumimoji="0" sz="2500" b="1" kern="1200">
          <a:solidFill>
            <a:srgbClr val="3077AD"/>
          </a:solidFill>
          <a:latin typeface="Arial"/>
          <a:ea typeface="+mj-ea"/>
          <a:cs typeface="Arial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" charset="2"/>
        <a:buChar char="§"/>
        <a:defRPr kumimoji="0" sz="28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" charset="2"/>
        <a:buChar char="§"/>
        <a:defRPr kumimoji="0" sz="24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Wingdings" charset="2"/>
        <a:buChar char="§"/>
        <a:defRPr kumimoji="0" sz="20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" charset="2"/>
        <a:buChar char="§"/>
        <a:defRPr kumimoji="0" sz="18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charset="2"/>
        <a:buChar char="§"/>
        <a:defRPr kumimoji="0" sz="18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80492" y="5777345"/>
            <a:ext cx="6776471" cy="9663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glow>
              <a:schemeClr val="accent1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330" y="1913467"/>
            <a:ext cx="6217920" cy="1099364"/>
          </a:xfrm>
        </p:spPr>
        <p:txBody>
          <a:bodyPr>
            <a:normAutofit/>
          </a:bodyPr>
          <a:lstStyle/>
          <a:p>
            <a:pPr marL="36576"/>
            <a:r>
              <a:rPr lang="en-US" sz="2600" dirty="0"/>
              <a:t>KEY STAGES IN PD DEVELOPMENT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91" y="6008586"/>
            <a:ext cx="710045" cy="7662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15" y="5943600"/>
            <a:ext cx="861925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914" y="6023542"/>
            <a:ext cx="1129796" cy="7237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815" y="6078682"/>
            <a:ext cx="874112" cy="7109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724" y="6273285"/>
            <a:ext cx="1501067" cy="479792"/>
          </a:xfrm>
          <a:prstGeom prst="rect">
            <a:avLst/>
          </a:prstGeom>
        </p:spPr>
      </p:pic>
      <p:pic>
        <p:nvPicPr>
          <p:cNvPr id="11" name="Picture 10" descr="Description: C:\Users\Carl\Documents\PwC\Projects\6355_CDKN\CDKN Main Logo_Orange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127" y="6099465"/>
            <a:ext cx="1514468" cy="65361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AutoShape 4" descr="Image result for brd rwan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092" y="5933324"/>
            <a:ext cx="584417" cy="8438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382" y="6154846"/>
            <a:ext cx="957735" cy="60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674993"/>
      </p:ext>
    </p:extLst>
  </p:cSld>
  <p:clrMapOvr>
    <a:masterClrMapping/>
  </p:clrMapOvr>
  <p:transition spd="slow" advClick="0" advTm="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58800" y="1765300"/>
            <a:ext cx="7924800" cy="4525963"/>
          </a:xfr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2.1: 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the project needed (</a:t>
            </a:r>
            <a:r>
              <a:rPr lang="en-US" sz="2400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clearly state the problem this project will address and the evidence base for its justification. Where possible, refer to international, national and/or </a:t>
            </a:r>
            <a:r>
              <a:rPr lang="en-US" sz="2400" i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sectoral</a:t>
            </a:r>
            <a:r>
              <a:rPr lang="en-US" sz="2400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strategies</a:t>
            </a:r>
            <a:r>
              <a:rPr lang="en-US" sz="2400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its root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causes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effects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There should be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clear linkage to an environmental issue or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climatic factors as a root cause of the problem.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Explain the need and justification for the project. (links to National Priorities)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Explain why funding is being sought from FONERWA.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576" indent="0">
              <a:buNone/>
            </a:pPr>
            <a:endParaRPr lang="en-US" b="1" dirty="0" smtClean="0">
              <a:solidFill>
                <a:srgbClr val="3077AD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550998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807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58800" y="1765300"/>
            <a:ext cx="7924800" cy="4525963"/>
          </a:xfr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 2.2 </a:t>
            </a:r>
            <a:r>
              <a:rPr lang="en-US" sz="2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change is this project intended to achieve (</a:t>
            </a:r>
            <a:r>
              <a:rPr lang="en-US" sz="2400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 specific objectives, expected results/impact and long-term legacy. (LOGFRAME)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Impact, outcome and output statements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Impact (FONERWA’s output)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Outcome ( expected results; turning your problem into a positive statement)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Outputs (specific objectives; main activities that will help you achieve your outcome/objective)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576" indent="0">
              <a:buNone/>
            </a:pPr>
            <a:endParaRPr lang="en-US" b="1" dirty="0" smtClean="0">
              <a:solidFill>
                <a:srgbClr val="3077AD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550998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27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58800" y="1765300"/>
            <a:ext cx="7924800" cy="4525963"/>
          </a:xfr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2.3 How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will the project objectives be achieved (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include a detailed Work Plan as an appendix highlighting key deliverables and activities and responsibilities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(</a:t>
            </a:r>
            <a:r>
              <a:rPr lang="en-US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Workplan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Explain the approach and methodology to achieve objectives.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Outline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main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activities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Sequencing of activities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Roles and responsibilities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Allocate time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576" indent="0">
              <a:buNone/>
            </a:pPr>
            <a:endParaRPr lang="en-US" b="1" dirty="0" smtClean="0">
              <a:solidFill>
                <a:srgbClr val="3077AD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550998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8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58800" y="1765300"/>
            <a:ext cx="7924800" cy="4525963"/>
          </a:xfr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 2.5 Who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the stakeholders affected by the problem, and who are the stakeholders influential in solving the problem?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stakeholders.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Outline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/ how they have been consulted (needs assessment etc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Explains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they have been involved in PD design / project implementation</a:t>
            </a:r>
            <a:endParaRPr lang="en-US" b="1" dirty="0" smtClean="0">
              <a:solidFill>
                <a:srgbClr val="3077AD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550998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350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58800" y="1765300"/>
            <a:ext cx="7924800" cy="4525963"/>
          </a:xfr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 2.6 </a:t>
            </a:r>
            <a:r>
              <a:rPr lang="en-US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will the benefits of the project be sustained after FONERWA funding comes to an end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Summarise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how benefits (preferably linked to those identified under results section!) will be sustainable beyond project completion.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dirty="0" smtClean="0">
              <a:solidFill>
                <a:srgbClr val="3077AD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550998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454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58800" y="1765300"/>
            <a:ext cx="7924800" cy="4525963"/>
          </a:xfr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 2.14 </a:t>
            </a:r>
            <a:r>
              <a:rPr lang="en-US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Duplication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project with other funding sources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all potentially overlapping projects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Show how the project builds on existing activities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omplementarity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dirty="0" smtClean="0">
              <a:solidFill>
                <a:srgbClr val="3077AD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550998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98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58800" y="1765300"/>
            <a:ext cx="7924800" cy="4525963"/>
          </a:xfr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 3.4 </a:t>
            </a:r>
            <a:r>
              <a:rPr lang="en-US" b="1" u="sng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Additionality</a:t>
            </a:r>
            <a:r>
              <a:rPr lang="en-US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Explain why the project cannot be fully financed by other sources than FONERWA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additional elements that respond to FONERWA objectives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dirty="0" smtClean="0">
              <a:solidFill>
                <a:srgbClr val="3077AD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550998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393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58800" y="1765300"/>
            <a:ext cx="7924800" cy="4525963"/>
          </a:xfr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dirty="0" smtClean="0">
              <a:solidFill>
                <a:srgbClr val="3077AD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dirty="0">
              <a:solidFill>
                <a:srgbClr val="3077AD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dirty="0" smtClean="0">
              <a:solidFill>
                <a:srgbClr val="3077AD"/>
              </a:solidFill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 smtClean="0">
                <a:solidFill>
                  <a:srgbClr val="3077AD"/>
                </a:solidFill>
              </a:rPr>
              <a:t>THANK YOU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550998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148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nerwa_ppt_1">
  <a:themeElements>
    <a:clrScheme name="Custom 4">
      <a:dk1>
        <a:srgbClr val="222222"/>
      </a:dk1>
      <a:lt1>
        <a:sysClr val="window" lastClr="FFFFFF"/>
      </a:lt1>
      <a:dk2>
        <a:srgbClr val="3B3B3B"/>
      </a:dk2>
      <a:lt2>
        <a:srgbClr val="D4D2D0"/>
      </a:lt2>
      <a:accent1>
        <a:srgbClr val="1982C8"/>
      </a:accent1>
      <a:accent2>
        <a:srgbClr val="12669F"/>
      </a:accent2>
      <a:accent3>
        <a:srgbClr val="115F94"/>
      </a:accent3>
      <a:accent4>
        <a:srgbClr val="0E5382"/>
      </a:accent4>
      <a:accent5>
        <a:srgbClr val="FBD752"/>
      </a:accent5>
      <a:accent6>
        <a:srgbClr val="C8A53B"/>
      </a:accent6>
      <a:hlink>
        <a:srgbClr val="9D8333"/>
      </a:hlink>
      <a:folHlink>
        <a:srgbClr val="83712D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ONERWA">
  <a:themeElements>
    <a:clrScheme name="Custom 4">
      <a:dk1>
        <a:srgbClr val="222222"/>
      </a:dk1>
      <a:lt1>
        <a:sysClr val="window" lastClr="FFFFFF"/>
      </a:lt1>
      <a:dk2>
        <a:srgbClr val="3B3B3B"/>
      </a:dk2>
      <a:lt2>
        <a:srgbClr val="D4D2D0"/>
      </a:lt2>
      <a:accent1>
        <a:srgbClr val="1982C8"/>
      </a:accent1>
      <a:accent2>
        <a:srgbClr val="12669F"/>
      </a:accent2>
      <a:accent3>
        <a:srgbClr val="115F94"/>
      </a:accent3>
      <a:accent4>
        <a:srgbClr val="0E5382"/>
      </a:accent4>
      <a:accent5>
        <a:srgbClr val="FBD752"/>
      </a:accent5>
      <a:accent6>
        <a:srgbClr val="C8A53B"/>
      </a:accent6>
      <a:hlink>
        <a:srgbClr val="9D8333"/>
      </a:hlink>
      <a:folHlink>
        <a:srgbClr val="83712D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360</Words>
  <Application>Microsoft Office PowerPoint</Application>
  <PresentationFormat>On-screen Show (4:3)</PresentationFormat>
  <Paragraphs>44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Wingdings</vt:lpstr>
      <vt:lpstr>fonerwa_ppt_1</vt:lpstr>
      <vt:lpstr>FONERWA</vt:lpstr>
      <vt:lpstr>KEY STAGES IN PD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admin</cp:lastModifiedBy>
  <cp:revision>66</cp:revision>
  <dcterms:created xsi:type="dcterms:W3CDTF">2013-03-03T22:46:54Z</dcterms:created>
  <dcterms:modified xsi:type="dcterms:W3CDTF">2016-11-28T15:59:27Z</dcterms:modified>
</cp:coreProperties>
</file>